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Canva Sans" panose="020B0503030501040103" pitchFamily="34" charset="0"/>
      <p:regular r:id="rId11"/>
    </p:embeddedFon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Montserrat Bold" pitchFamily="2" charset="77"/>
      <p:regular r:id="rId16"/>
      <p:bold r:id="rId17"/>
    </p:embeddedFont>
    <p:embeddedFont>
      <p:font typeface="Montserrat Classic" pitchFamily="2" charset="77"/>
      <p:regular r:id="rId18"/>
    </p:embeddedFont>
    <p:embeddedFont>
      <p:font typeface="Montserrat Classic Bold" pitchFamily="2" charset="7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5423" autoAdjust="0"/>
  </p:normalViewPr>
  <p:slideViewPr>
    <p:cSldViewPr>
      <p:cViewPr>
        <p:scale>
          <a:sx n="71" d="100"/>
          <a:sy n="71" d="100"/>
        </p:scale>
        <p:origin x="76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978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466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26376">
            <a:off x="10315136" y="-1304121"/>
            <a:ext cx="1427340" cy="13628129"/>
            <a:chOff x="0" y="0"/>
            <a:chExt cx="375925" cy="3589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925" cy="3589301"/>
            </a:xfrm>
            <a:custGeom>
              <a:avLst/>
              <a:gdLst/>
              <a:ahLst/>
              <a:cxnLst/>
              <a:rect l="l" t="t" r="r" b="b"/>
              <a:pathLst>
                <a:path w="375925" h="3589301">
                  <a:moveTo>
                    <a:pt x="0" y="0"/>
                  </a:moveTo>
                  <a:lnTo>
                    <a:pt x="375925" y="0"/>
                  </a:lnTo>
                  <a:lnTo>
                    <a:pt x="375925" y="3589301"/>
                  </a:lnTo>
                  <a:lnTo>
                    <a:pt x="0" y="3589301"/>
                  </a:lnTo>
                  <a:close/>
                </a:path>
              </a:pathLst>
            </a:custGeom>
            <a:solidFill>
              <a:srgbClr val="103C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375925" cy="3551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46368" y="-1010630"/>
            <a:ext cx="7629388" cy="11190699"/>
            <a:chOff x="0" y="0"/>
            <a:chExt cx="4715929" cy="6917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5891" cy="6917310"/>
            </a:xfrm>
            <a:custGeom>
              <a:avLst/>
              <a:gdLst/>
              <a:ahLst/>
              <a:cxnLst/>
              <a:rect l="l" t="t" r="r" b="b"/>
              <a:pathLst>
                <a:path w="4715891" h="6917310">
                  <a:moveTo>
                    <a:pt x="1058291" y="0"/>
                  </a:moveTo>
                  <a:lnTo>
                    <a:pt x="0" y="4021709"/>
                  </a:lnTo>
                  <a:lnTo>
                    <a:pt x="753491" y="6917310"/>
                  </a:lnTo>
                  <a:lnTo>
                    <a:pt x="4428109" y="6917310"/>
                  </a:lnTo>
                  <a:lnTo>
                    <a:pt x="3691509" y="4021709"/>
                  </a:lnTo>
                  <a:lnTo>
                    <a:pt x="4715891" y="0"/>
                  </a:lnTo>
                  <a:close/>
                </a:path>
              </a:pathLst>
            </a:custGeom>
            <a:blipFill>
              <a:blip r:embed="rId2"/>
              <a:stretch>
                <a:fillRect l="-60079" r="-60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0030226">
            <a:off x="16339385" y="-2158779"/>
            <a:ext cx="2755803" cy="8055514"/>
            <a:chOff x="0" y="0"/>
            <a:chExt cx="725808" cy="21216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5808" cy="2121617"/>
            </a:xfrm>
            <a:custGeom>
              <a:avLst/>
              <a:gdLst/>
              <a:ahLst/>
              <a:cxnLst/>
              <a:rect l="l" t="t" r="r" b="b"/>
              <a:pathLst>
                <a:path w="725808" h="2121617">
                  <a:moveTo>
                    <a:pt x="0" y="0"/>
                  </a:moveTo>
                  <a:lnTo>
                    <a:pt x="725808" y="0"/>
                  </a:lnTo>
                  <a:lnTo>
                    <a:pt x="725808" y="2121617"/>
                  </a:lnTo>
                  <a:lnTo>
                    <a:pt x="0" y="2121617"/>
                  </a:lnTo>
                  <a:close/>
                </a:path>
              </a:pathLst>
            </a:custGeom>
            <a:solidFill>
              <a:srgbClr val="103C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725808" cy="2083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0319" y="1028700"/>
            <a:ext cx="967544" cy="940937"/>
          </a:xfrm>
          <a:custGeom>
            <a:avLst/>
            <a:gdLst/>
            <a:ahLst/>
            <a:cxnLst/>
            <a:rect l="l" t="t" r="r" b="b"/>
            <a:pathLst>
              <a:path w="967544" h="940937">
                <a:moveTo>
                  <a:pt x="0" y="0"/>
                </a:moveTo>
                <a:lnTo>
                  <a:pt x="967544" y="0"/>
                </a:lnTo>
                <a:lnTo>
                  <a:pt x="967544" y="940937"/>
                </a:lnTo>
                <a:lnTo>
                  <a:pt x="0" y="940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5820708" y="3186787"/>
            <a:ext cx="1602675" cy="5619030"/>
            <a:chOff x="0" y="0"/>
            <a:chExt cx="422104" cy="14799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104" cy="1479909"/>
            </a:xfrm>
            <a:custGeom>
              <a:avLst/>
              <a:gdLst/>
              <a:ahLst/>
              <a:cxnLst/>
              <a:rect l="l" t="t" r="r" b="b"/>
              <a:pathLst>
                <a:path w="422104" h="1479909">
                  <a:moveTo>
                    <a:pt x="211052" y="0"/>
                  </a:moveTo>
                  <a:lnTo>
                    <a:pt x="422104" y="739955"/>
                  </a:lnTo>
                  <a:lnTo>
                    <a:pt x="211052" y="1479909"/>
                  </a:lnTo>
                  <a:lnTo>
                    <a:pt x="0" y="739955"/>
                  </a:lnTo>
                  <a:lnTo>
                    <a:pt x="211052" y="0"/>
                  </a:lnTo>
                  <a:close/>
                </a:path>
              </a:pathLst>
            </a:custGeom>
            <a:solidFill>
              <a:srgbClr val="144A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2549" y="292459"/>
              <a:ext cx="277005" cy="933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9976720">
            <a:off x="17041159" y="311516"/>
            <a:ext cx="2936159" cy="13521450"/>
            <a:chOff x="0" y="0"/>
            <a:chExt cx="773309" cy="35612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3309" cy="3561205"/>
            </a:xfrm>
            <a:custGeom>
              <a:avLst/>
              <a:gdLst/>
              <a:ahLst/>
              <a:cxnLst/>
              <a:rect l="l" t="t" r="r" b="b"/>
              <a:pathLst>
                <a:path w="773309" h="3561205">
                  <a:moveTo>
                    <a:pt x="0" y="0"/>
                  </a:moveTo>
                  <a:lnTo>
                    <a:pt x="773309" y="0"/>
                  </a:lnTo>
                  <a:lnTo>
                    <a:pt x="773309" y="3561205"/>
                  </a:lnTo>
                  <a:lnTo>
                    <a:pt x="0" y="3561205"/>
                  </a:lnTo>
                  <a:close/>
                </a:path>
              </a:pathLst>
            </a:custGeom>
            <a:solidFill>
              <a:srgbClr val="0D3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773309" cy="3523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6238719">
            <a:off x="16166573" y="4154966"/>
            <a:ext cx="2789674" cy="271993"/>
          </a:xfrm>
          <a:custGeom>
            <a:avLst/>
            <a:gdLst/>
            <a:ahLst/>
            <a:cxnLst/>
            <a:rect l="l" t="t" r="r" b="b"/>
            <a:pathLst>
              <a:path w="2789674" h="271993">
                <a:moveTo>
                  <a:pt x="0" y="0"/>
                </a:moveTo>
                <a:lnTo>
                  <a:pt x="2789674" y="0"/>
                </a:lnTo>
                <a:lnTo>
                  <a:pt x="2789674" y="271994"/>
                </a:lnTo>
                <a:lnTo>
                  <a:pt x="0" y="271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6237799">
            <a:off x="15547339" y="6949506"/>
            <a:ext cx="2656296" cy="258989"/>
          </a:xfrm>
          <a:custGeom>
            <a:avLst/>
            <a:gdLst/>
            <a:ahLst/>
            <a:cxnLst/>
            <a:rect l="l" t="t" r="r" b="b"/>
            <a:pathLst>
              <a:path w="2656296" h="258989">
                <a:moveTo>
                  <a:pt x="0" y="0"/>
                </a:moveTo>
                <a:lnTo>
                  <a:pt x="2656296" y="0"/>
                </a:lnTo>
                <a:lnTo>
                  <a:pt x="2656296" y="258989"/>
                </a:lnTo>
                <a:lnTo>
                  <a:pt x="0" y="258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 rot="-67296">
            <a:off x="9499022" y="-2393877"/>
            <a:ext cx="3126907" cy="5700035"/>
            <a:chOff x="0" y="0"/>
            <a:chExt cx="823547" cy="15012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3547" cy="1501244"/>
            </a:xfrm>
            <a:custGeom>
              <a:avLst/>
              <a:gdLst/>
              <a:ahLst/>
              <a:cxnLst/>
              <a:rect l="l" t="t" r="r" b="b"/>
              <a:pathLst>
                <a:path w="823547" h="1501244">
                  <a:moveTo>
                    <a:pt x="411774" y="1501244"/>
                  </a:moveTo>
                  <a:lnTo>
                    <a:pt x="823547" y="0"/>
                  </a:lnTo>
                  <a:lnTo>
                    <a:pt x="0" y="0"/>
                  </a:lnTo>
                  <a:lnTo>
                    <a:pt x="411774" y="1501244"/>
                  </a:lnTo>
                  <a:close/>
                </a:path>
              </a:pathLst>
            </a:custGeom>
            <a:solidFill>
              <a:srgbClr val="144A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8679" y="145332"/>
              <a:ext cx="566189" cy="658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6238719">
            <a:off x="9721294" y="1397372"/>
            <a:ext cx="3356179" cy="327227"/>
          </a:xfrm>
          <a:custGeom>
            <a:avLst/>
            <a:gdLst/>
            <a:ahLst/>
            <a:cxnLst/>
            <a:rect l="l" t="t" r="r" b="b"/>
            <a:pathLst>
              <a:path w="3356179" h="327227">
                <a:moveTo>
                  <a:pt x="0" y="0"/>
                </a:moveTo>
                <a:lnTo>
                  <a:pt x="3356179" y="0"/>
                </a:lnTo>
                <a:lnTo>
                  <a:pt x="3356179" y="327228"/>
                </a:lnTo>
                <a:lnTo>
                  <a:pt x="0" y="327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4412241">
            <a:off x="8619063" y="1541830"/>
            <a:ext cx="3654610" cy="356324"/>
          </a:xfrm>
          <a:custGeom>
            <a:avLst/>
            <a:gdLst/>
            <a:ahLst/>
            <a:cxnLst/>
            <a:rect l="l" t="t" r="r" b="b"/>
            <a:pathLst>
              <a:path w="3654610" h="356324">
                <a:moveTo>
                  <a:pt x="0" y="0"/>
                </a:moveTo>
                <a:lnTo>
                  <a:pt x="3654610" y="0"/>
                </a:lnTo>
                <a:lnTo>
                  <a:pt x="3654610" y="356324"/>
                </a:lnTo>
                <a:lnTo>
                  <a:pt x="0" y="3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619527" y="6932427"/>
            <a:ext cx="2092834" cy="3887414"/>
            <a:chOff x="0" y="0"/>
            <a:chExt cx="812800" cy="150976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509766"/>
            </a:xfrm>
            <a:custGeom>
              <a:avLst/>
              <a:gdLst/>
              <a:ahLst/>
              <a:cxnLst/>
              <a:rect l="l" t="t" r="r" b="b"/>
              <a:pathLst>
                <a:path w="812800" h="1509766">
                  <a:moveTo>
                    <a:pt x="406400" y="0"/>
                  </a:moveTo>
                  <a:lnTo>
                    <a:pt x="812800" y="1509766"/>
                  </a:lnTo>
                  <a:lnTo>
                    <a:pt x="0" y="150976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03C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7000" y="739063"/>
              <a:ext cx="558800" cy="662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4483623">
            <a:off x="9734327" y="8878253"/>
            <a:ext cx="2656296" cy="258989"/>
          </a:xfrm>
          <a:custGeom>
            <a:avLst/>
            <a:gdLst/>
            <a:ahLst/>
            <a:cxnLst/>
            <a:rect l="l" t="t" r="r" b="b"/>
            <a:pathLst>
              <a:path w="2656296" h="258989">
                <a:moveTo>
                  <a:pt x="0" y="0"/>
                </a:moveTo>
                <a:lnTo>
                  <a:pt x="2656296" y="0"/>
                </a:lnTo>
                <a:lnTo>
                  <a:pt x="2656296" y="258989"/>
                </a:lnTo>
                <a:lnTo>
                  <a:pt x="0" y="258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639812" y="2471398"/>
            <a:ext cx="9806555" cy="375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699" b="1">
                <a:solidFill>
                  <a:srgbClr val="103C7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THE </a:t>
            </a:r>
            <a:r>
              <a:rPr lang="en-US" sz="9699" b="1">
                <a:solidFill>
                  <a:srgbClr val="BC182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RISK</a:t>
            </a:r>
            <a:r>
              <a:rPr lang="en-US" sz="9699" b="1">
                <a:solidFill>
                  <a:srgbClr val="103C7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OF VISUALIZING </a:t>
            </a:r>
            <a:r>
              <a:rPr lang="en-US" sz="9699" b="1">
                <a:solidFill>
                  <a:srgbClr val="BC182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RISK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9812" y="6417812"/>
            <a:ext cx="8653215" cy="136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32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</a:t>
            </a:r>
            <a:r>
              <a:rPr lang="en-US" sz="3239" b="1">
                <a:solidFill>
                  <a:srgbClr val="BC18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mental health</a:t>
            </a:r>
            <a:r>
              <a:rPr lang="en-US" sz="32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visualizations can </a:t>
            </a:r>
            <a:r>
              <a:rPr lang="en-US" sz="3239" b="1">
                <a:solidFill>
                  <a:srgbClr val="BC18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mislead</a:t>
            </a:r>
            <a:r>
              <a:rPr lang="en-US" sz="32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clinicians, patients, and the public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65477">
            <a:off x="16518600" y="-1945837"/>
            <a:ext cx="1499186" cy="17268569"/>
            <a:chOff x="0" y="0"/>
            <a:chExt cx="394847" cy="4548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4847" cy="4548100"/>
            </a:xfrm>
            <a:custGeom>
              <a:avLst/>
              <a:gdLst/>
              <a:ahLst/>
              <a:cxnLst/>
              <a:rect l="l" t="t" r="r" b="b"/>
              <a:pathLst>
                <a:path w="394847" h="4548100">
                  <a:moveTo>
                    <a:pt x="0" y="0"/>
                  </a:moveTo>
                  <a:lnTo>
                    <a:pt x="394847" y="0"/>
                  </a:lnTo>
                  <a:lnTo>
                    <a:pt x="394847" y="4548100"/>
                  </a:lnTo>
                  <a:lnTo>
                    <a:pt x="0" y="4548100"/>
                  </a:lnTo>
                  <a:close/>
                </a:path>
              </a:pathLst>
            </a:custGeom>
            <a:solidFill>
              <a:srgbClr val="0D3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394847" cy="4510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865477">
            <a:off x="17189263" y="2465965"/>
            <a:ext cx="1499186" cy="14779015"/>
            <a:chOff x="0" y="0"/>
            <a:chExt cx="394847" cy="38924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4847" cy="3892416"/>
            </a:xfrm>
            <a:custGeom>
              <a:avLst/>
              <a:gdLst/>
              <a:ahLst/>
              <a:cxnLst/>
              <a:rect l="l" t="t" r="r" b="b"/>
              <a:pathLst>
                <a:path w="394847" h="3892416">
                  <a:moveTo>
                    <a:pt x="0" y="0"/>
                  </a:moveTo>
                  <a:lnTo>
                    <a:pt x="394847" y="0"/>
                  </a:lnTo>
                  <a:lnTo>
                    <a:pt x="394847" y="3892416"/>
                  </a:lnTo>
                  <a:lnTo>
                    <a:pt x="0" y="3892416"/>
                  </a:lnTo>
                  <a:close/>
                </a:path>
              </a:pathLst>
            </a:custGeom>
            <a:solidFill>
              <a:srgbClr val="144A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394847" cy="3854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10102" y="-148228"/>
            <a:ext cx="7114337" cy="10435228"/>
            <a:chOff x="0" y="0"/>
            <a:chExt cx="4715929" cy="69172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15891" cy="6917310"/>
            </a:xfrm>
            <a:custGeom>
              <a:avLst/>
              <a:gdLst/>
              <a:ahLst/>
              <a:cxnLst/>
              <a:rect l="l" t="t" r="r" b="b"/>
              <a:pathLst>
                <a:path w="4715891" h="6917310">
                  <a:moveTo>
                    <a:pt x="1058291" y="0"/>
                  </a:moveTo>
                  <a:lnTo>
                    <a:pt x="0" y="4021709"/>
                  </a:lnTo>
                  <a:lnTo>
                    <a:pt x="753491" y="6917310"/>
                  </a:lnTo>
                  <a:lnTo>
                    <a:pt x="4428109" y="6917310"/>
                  </a:lnTo>
                  <a:lnTo>
                    <a:pt x="3691509" y="4021709"/>
                  </a:lnTo>
                  <a:lnTo>
                    <a:pt x="4715891" y="0"/>
                  </a:lnTo>
                  <a:close/>
                </a:path>
              </a:pathLst>
            </a:custGeom>
            <a:blipFill>
              <a:blip r:embed="rId3"/>
              <a:stretch>
                <a:fillRect l="-60079" r="-60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6237799">
            <a:off x="15010426" y="7447488"/>
            <a:ext cx="4948043" cy="482434"/>
          </a:xfrm>
          <a:custGeom>
            <a:avLst/>
            <a:gdLst/>
            <a:ahLst/>
            <a:cxnLst/>
            <a:rect l="l" t="t" r="r" b="b"/>
            <a:pathLst>
              <a:path w="4948043" h="482434">
                <a:moveTo>
                  <a:pt x="0" y="0"/>
                </a:moveTo>
                <a:lnTo>
                  <a:pt x="4948043" y="0"/>
                </a:lnTo>
                <a:lnTo>
                  <a:pt x="4948043" y="482434"/>
                </a:lnTo>
                <a:lnTo>
                  <a:pt x="0" y="48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16971" y="7410477"/>
            <a:ext cx="12383772" cy="2616072"/>
          </a:xfrm>
          <a:custGeom>
            <a:avLst/>
            <a:gdLst/>
            <a:ahLst/>
            <a:cxnLst/>
            <a:rect l="l" t="t" r="r" b="b"/>
            <a:pathLst>
              <a:path w="12383772" h="2616072">
                <a:moveTo>
                  <a:pt x="0" y="0"/>
                </a:moveTo>
                <a:lnTo>
                  <a:pt x="12383771" y="0"/>
                </a:lnTo>
                <a:lnTo>
                  <a:pt x="12383771" y="2616072"/>
                </a:lnTo>
                <a:lnTo>
                  <a:pt x="0" y="2616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16971" y="2762296"/>
            <a:ext cx="9242799" cy="409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Making </a:t>
            </a:r>
            <a:r>
              <a:rPr lang="en-US" sz="2699" b="1">
                <a:solidFill>
                  <a:srgbClr val="BC18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informed decisions </a:t>
            </a: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 mental health and MH care</a:t>
            </a: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Clinicians use graphs to decide </a:t>
            </a:r>
            <a:r>
              <a:rPr lang="en-US" sz="2699" b="1">
                <a:solidFill>
                  <a:srgbClr val="BC18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treatment plans</a:t>
            </a:r>
          </a:p>
          <a:p>
            <a:pPr algn="l">
              <a:lnSpc>
                <a:spcPts val="3239"/>
              </a:lnSpc>
            </a:pPr>
            <a:endParaRPr lang="en-US" sz="2699" b="1">
              <a:solidFill>
                <a:srgbClr val="BC18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Clients interpret therapy progress to </a:t>
            </a:r>
            <a:r>
              <a:rPr lang="en-US" sz="2699" b="1">
                <a:solidFill>
                  <a:srgbClr val="BC18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stay motivated</a:t>
            </a:r>
          </a:p>
          <a:p>
            <a:pPr algn="l">
              <a:lnSpc>
                <a:spcPts val="3239"/>
              </a:lnSpc>
            </a:pPr>
            <a:endParaRPr lang="en-US" sz="2699" b="1">
              <a:solidFill>
                <a:srgbClr val="BC182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Policymakers </a:t>
            </a:r>
            <a:r>
              <a:rPr lang="en-US" sz="2699" b="1">
                <a:solidFill>
                  <a:srgbClr val="BC18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allocate funding</a:t>
            </a: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based on risk trends and prevalence statistics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6971" y="712507"/>
            <a:ext cx="10533226" cy="142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9"/>
              </a:lnSpc>
              <a:spcBef>
                <a:spcPct val="0"/>
              </a:spcBef>
            </a:pPr>
            <a:r>
              <a:rPr lang="en-US" sz="5499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Why </a:t>
            </a:r>
            <a:r>
              <a:rPr lang="en-US" sz="5499" b="1" dirty="0">
                <a:solidFill>
                  <a:srgbClr val="BC182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risk</a:t>
            </a:r>
            <a:r>
              <a:rPr lang="en-US" sz="5499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visualization matters in </a:t>
            </a:r>
            <a:r>
              <a:rPr lang="en-US" sz="5499" b="1" dirty="0">
                <a:solidFill>
                  <a:srgbClr val="BC182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mental health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6617" y="7717280"/>
            <a:ext cx="10447472" cy="165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68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visuals are </a:t>
            </a:r>
            <a:r>
              <a:rPr lang="en-US" sz="3682" b="1" dirty="0">
                <a:solidFill>
                  <a:srgbClr val="BC18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misleading</a:t>
            </a:r>
            <a:r>
              <a:rPr lang="en-US" sz="368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US" sz="3682" b="1" dirty="0">
                <a:solidFill>
                  <a:srgbClr val="BC18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misinterpreted</a:t>
            </a:r>
            <a:r>
              <a:rPr lang="en-US" sz="368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3682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68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they distort the perception of risk and mental health trends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9313" y="3166197"/>
            <a:ext cx="4553700" cy="2550313"/>
            <a:chOff x="0" y="0"/>
            <a:chExt cx="6071600" cy="340041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071600" cy="3400417"/>
              <a:chOff x="0" y="0"/>
              <a:chExt cx="1247204" cy="6985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4720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247204" h="698500">
                    <a:moveTo>
                      <a:pt x="1247204" y="349250"/>
                    </a:moveTo>
                    <a:lnTo>
                      <a:pt x="1044004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044004" y="0"/>
                    </a:lnTo>
                    <a:lnTo>
                      <a:pt x="1247204" y="349250"/>
                    </a:lnTo>
                    <a:close/>
                  </a:path>
                </a:pathLst>
              </a:custGeom>
              <a:solidFill>
                <a:srgbClr val="0D316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14300" y="38100"/>
                <a:ext cx="1018604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548799" y="274010"/>
              <a:ext cx="2733508" cy="2733508"/>
            </a:xfrm>
            <a:custGeom>
              <a:avLst/>
              <a:gdLst/>
              <a:ahLst/>
              <a:cxnLst/>
              <a:rect l="l" t="t" r="r" b="b"/>
              <a:pathLst>
                <a:path w="2733508" h="2733508">
                  <a:moveTo>
                    <a:pt x="0" y="0"/>
                  </a:moveTo>
                  <a:lnTo>
                    <a:pt x="2733507" y="0"/>
                  </a:lnTo>
                  <a:lnTo>
                    <a:pt x="2733507" y="2733507"/>
                  </a:lnTo>
                  <a:lnTo>
                    <a:pt x="0" y="2733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80429" y="3189483"/>
            <a:ext cx="4470542" cy="2503740"/>
            <a:chOff x="0" y="0"/>
            <a:chExt cx="5960723" cy="333832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960723" cy="3338320"/>
              <a:chOff x="0" y="0"/>
              <a:chExt cx="1247204" cy="6985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4720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247204" h="698500">
                    <a:moveTo>
                      <a:pt x="1247204" y="349250"/>
                    </a:moveTo>
                    <a:lnTo>
                      <a:pt x="1044004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044004" y="0"/>
                    </a:lnTo>
                    <a:lnTo>
                      <a:pt x="1247204" y="349250"/>
                    </a:lnTo>
                    <a:close/>
                  </a:path>
                </a:pathLst>
              </a:custGeom>
              <a:solidFill>
                <a:srgbClr val="0D316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14300" y="38100"/>
                <a:ext cx="1018604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358228" y="535695"/>
              <a:ext cx="3244266" cy="2266931"/>
            </a:xfrm>
            <a:custGeom>
              <a:avLst/>
              <a:gdLst/>
              <a:ahLst/>
              <a:cxnLst/>
              <a:rect l="l" t="t" r="r" b="b"/>
              <a:pathLst>
                <a:path w="3244266" h="2266931">
                  <a:moveTo>
                    <a:pt x="0" y="0"/>
                  </a:moveTo>
                  <a:lnTo>
                    <a:pt x="3244267" y="0"/>
                  </a:lnTo>
                  <a:lnTo>
                    <a:pt x="3244267" y="2266931"/>
                  </a:lnTo>
                  <a:lnTo>
                    <a:pt x="0" y="226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28388" y="3226242"/>
            <a:ext cx="4339275" cy="2430224"/>
            <a:chOff x="0" y="0"/>
            <a:chExt cx="5785700" cy="324029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785700" cy="3240298"/>
              <a:chOff x="0" y="0"/>
              <a:chExt cx="1247204" cy="6985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4720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247204" h="698500">
                    <a:moveTo>
                      <a:pt x="1247204" y="349250"/>
                    </a:moveTo>
                    <a:lnTo>
                      <a:pt x="1044004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1044004" y="0"/>
                    </a:lnTo>
                    <a:lnTo>
                      <a:pt x="1247204" y="349250"/>
                    </a:lnTo>
                    <a:close/>
                  </a:path>
                </a:pathLst>
              </a:custGeom>
              <a:solidFill>
                <a:srgbClr val="0D316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14300" y="38100"/>
                <a:ext cx="1018604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606559" y="218860"/>
              <a:ext cx="2689287" cy="2689287"/>
            </a:xfrm>
            <a:custGeom>
              <a:avLst/>
              <a:gdLst/>
              <a:ahLst/>
              <a:cxnLst/>
              <a:rect l="l" t="t" r="r" b="b"/>
              <a:pathLst>
                <a:path w="2689287" h="2689287">
                  <a:moveTo>
                    <a:pt x="0" y="0"/>
                  </a:moveTo>
                  <a:lnTo>
                    <a:pt x="2689287" y="0"/>
                  </a:lnTo>
                  <a:lnTo>
                    <a:pt x="2689287" y="2689287"/>
                  </a:lnTo>
                  <a:lnTo>
                    <a:pt x="0" y="2689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28388" y="7223959"/>
            <a:ext cx="4767140" cy="2008636"/>
            <a:chOff x="0" y="0"/>
            <a:chExt cx="6356186" cy="267818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40495"/>
              <a:ext cx="6356186" cy="2454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1"/>
                </a:lnSpc>
                <a:spcBef>
                  <a:spcPct val="0"/>
                </a:spcBef>
              </a:pPr>
              <a:r>
                <a:rPr lang="en-US" sz="290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we </a:t>
              </a:r>
              <a:r>
                <a:rPr lang="en-US" sz="2901" b="1">
                  <a:solidFill>
                    <a:srgbClr val="BC182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respond, engage with</a:t>
              </a:r>
              <a:r>
                <a:rPr lang="en-US" sz="290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and </a:t>
              </a:r>
              <a:r>
                <a:rPr lang="en-US" sz="2901" b="1">
                  <a:solidFill>
                    <a:srgbClr val="BC182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form judgments</a:t>
              </a:r>
              <a:r>
                <a:rPr lang="en-US" sz="290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about data based on visual and affective cues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6343200" cy="2678181"/>
              <a:chOff x="0" y="0"/>
              <a:chExt cx="1252978" cy="52902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52978" cy="529023"/>
              </a:xfrm>
              <a:custGeom>
                <a:avLst/>
                <a:gdLst/>
                <a:ahLst/>
                <a:cxnLst/>
                <a:rect l="l" t="t" r="r" b="b"/>
                <a:pathLst>
                  <a:path w="1252978" h="529023">
                    <a:moveTo>
                      <a:pt x="0" y="0"/>
                    </a:moveTo>
                    <a:lnTo>
                      <a:pt x="1252978" y="0"/>
                    </a:lnTo>
                    <a:lnTo>
                      <a:pt x="1252978" y="529023"/>
                    </a:lnTo>
                    <a:lnTo>
                      <a:pt x="0" y="52902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38100"/>
                <a:ext cx="1252978" cy="4909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-293737" y="-545225"/>
            <a:ext cx="18581737" cy="3086100"/>
            <a:chOff x="0" y="0"/>
            <a:chExt cx="4893955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93956" cy="812800"/>
            </a:xfrm>
            <a:custGeom>
              <a:avLst/>
              <a:gdLst/>
              <a:ahLst/>
              <a:cxnLst/>
              <a:rect l="l" t="t" r="r" b="b"/>
              <a:pathLst>
                <a:path w="4893956" h="812800">
                  <a:moveTo>
                    <a:pt x="0" y="0"/>
                  </a:moveTo>
                  <a:lnTo>
                    <a:pt x="4893956" y="0"/>
                  </a:lnTo>
                  <a:lnTo>
                    <a:pt x="48939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03C7D">
                <a:alpha val="1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4893955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45271" y="5890541"/>
            <a:ext cx="3407674" cy="104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4001" b="1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COGNITIVE BIASES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03647" y="7305254"/>
            <a:ext cx="4045033" cy="1846046"/>
            <a:chOff x="0" y="0"/>
            <a:chExt cx="5393377" cy="246139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393377" cy="2461395"/>
              <a:chOff x="0" y="0"/>
              <a:chExt cx="1065358" cy="48620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65358" cy="486201"/>
              </a:xfrm>
              <a:custGeom>
                <a:avLst/>
                <a:gdLst/>
                <a:ahLst/>
                <a:cxnLst/>
                <a:rect l="l" t="t" r="r" b="b"/>
                <a:pathLst>
                  <a:path w="1065358" h="486201">
                    <a:moveTo>
                      <a:pt x="0" y="0"/>
                    </a:moveTo>
                    <a:lnTo>
                      <a:pt x="1065358" y="0"/>
                    </a:lnTo>
                    <a:lnTo>
                      <a:pt x="1065358" y="486201"/>
                    </a:lnTo>
                    <a:lnTo>
                      <a:pt x="0" y="4862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38100"/>
                <a:ext cx="1065358" cy="4481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69161" y="273424"/>
              <a:ext cx="5255055" cy="1971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1"/>
                </a:lnSpc>
                <a:spcBef>
                  <a:spcPct val="0"/>
                </a:spcBef>
              </a:pPr>
              <a:r>
                <a:rPr lang="en-US" sz="290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we </a:t>
              </a:r>
              <a:r>
                <a:rPr lang="en-US" sz="2901" dirty="0">
                  <a:solidFill>
                    <a:srgbClr val="BC182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2901" b="1" dirty="0">
                  <a:solidFill>
                    <a:srgbClr val="BC182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nterpret, react</a:t>
              </a:r>
              <a:r>
                <a:rPr lang="en-US" sz="290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, </a:t>
              </a:r>
              <a:r>
                <a:rPr lang="en-US" sz="2901" b="1" dirty="0">
                  <a:solidFill>
                    <a:srgbClr val="BC182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process, </a:t>
              </a:r>
              <a:r>
                <a:rPr lang="en-US" sz="290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and </a:t>
              </a:r>
              <a:r>
                <a:rPr lang="en-US" sz="2901" b="1" dirty="0">
                  <a:solidFill>
                    <a:srgbClr val="BC182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evaluate</a:t>
              </a:r>
              <a:r>
                <a:rPr lang="en-US" sz="2901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visual data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37585" y="7305254"/>
            <a:ext cx="4301897" cy="1846046"/>
            <a:chOff x="0" y="0"/>
            <a:chExt cx="5735863" cy="2461395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5735863" cy="2461395"/>
              <a:chOff x="0" y="0"/>
              <a:chExt cx="1133010" cy="48620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133010" cy="486201"/>
              </a:xfrm>
              <a:custGeom>
                <a:avLst/>
                <a:gdLst/>
                <a:ahLst/>
                <a:cxnLst/>
                <a:rect l="l" t="t" r="r" b="b"/>
                <a:pathLst>
                  <a:path w="1133010" h="486201">
                    <a:moveTo>
                      <a:pt x="0" y="0"/>
                    </a:moveTo>
                    <a:lnTo>
                      <a:pt x="1133010" y="0"/>
                    </a:lnTo>
                    <a:lnTo>
                      <a:pt x="1133010" y="486201"/>
                    </a:lnTo>
                    <a:lnTo>
                      <a:pt x="0" y="48620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38100"/>
                <a:ext cx="1133010" cy="4481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40404" y="273424"/>
              <a:ext cx="5255055" cy="1971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1"/>
                </a:lnSpc>
                <a:spcBef>
                  <a:spcPct val="0"/>
                </a:spcBef>
              </a:pPr>
              <a:r>
                <a:rPr lang="en-US" sz="290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we </a:t>
              </a:r>
              <a:r>
                <a:rPr lang="en-US" sz="2901" b="1">
                  <a:solidFill>
                    <a:srgbClr val="BC182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perceive, organize</a:t>
              </a:r>
              <a:r>
                <a:rPr lang="en-US" sz="290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and </a:t>
              </a:r>
              <a:r>
                <a:rPr lang="en-US" sz="2901" b="1">
                  <a:solidFill>
                    <a:srgbClr val="BC182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assign meaning</a:t>
              </a:r>
              <a:r>
                <a:rPr lang="en-US" sz="290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visual elements in data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337952" y="5890541"/>
            <a:ext cx="3407674" cy="104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4001" b="1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EMOTIONAL FACTORS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80812" y="5890541"/>
            <a:ext cx="4129274" cy="104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4001" b="1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PERCEPTUAL CHALLENGES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466194" y="1568912"/>
            <a:ext cx="9535914" cy="41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 </a:t>
            </a:r>
            <a:r>
              <a:rPr lang="en-US" sz="3199" b="1">
                <a:solidFill>
                  <a:srgbClr val="BC182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Misinterpreting</a:t>
            </a:r>
            <a:r>
              <a:rPr lang="en-US" sz="31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Mental Health Risk Graphics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52945" y="413230"/>
            <a:ext cx="10533226" cy="86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  <a:spcBef>
                <a:spcPct val="0"/>
              </a:spcBef>
            </a:pPr>
            <a:r>
              <a:rPr lang="en-US" sz="6499" b="1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HUMAN FACTORS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462452" y="2519274"/>
            <a:ext cx="3171794" cy="1125397"/>
            <a:chOff x="0" y="0"/>
            <a:chExt cx="114538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389" cy="406400"/>
            </a:xfrm>
            <a:custGeom>
              <a:avLst/>
              <a:gdLst/>
              <a:ahLst/>
              <a:cxnLst/>
              <a:rect l="l" t="t" r="r" b="b"/>
              <a:pathLst>
                <a:path w="1145389" h="406400">
                  <a:moveTo>
                    <a:pt x="87871" y="0"/>
                  </a:moveTo>
                  <a:lnTo>
                    <a:pt x="1057518" y="0"/>
                  </a:lnTo>
                  <a:cubicBezTo>
                    <a:pt x="1080823" y="0"/>
                    <a:pt x="1103173" y="9258"/>
                    <a:pt x="1119652" y="25737"/>
                  </a:cubicBezTo>
                  <a:cubicBezTo>
                    <a:pt x="1136131" y="42216"/>
                    <a:pt x="1145389" y="64566"/>
                    <a:pt x="1145389" y="87871"/>
                  </a:cubicBezTo>
                  <a:lnTo>
                    <a:pt x="1145389" y="318529"/>
                  </a:lnTo>
                  <a:cubicBezTo>
                    <a:pt x="1145389" y="341834"/>
                    <a:pt x="1136131" y="364184"/>
                    <a:pt x="1119652" y="380663"/>
                  </a:cubicBezTo>
                  <a:cubicBezTo>
                    <a:pt x="1103173" y="397142"/>
                    <a:pt x="1080823" y="406400"/>
                    <a:pt x="1057518" y="406400"/>
                  </a:cubicBezTo>
                  <a:lnTo>
                    <a:pt x="87871" y="406400"/>
                  </a:lnTo>
                  <a:cubicBezTo>
                    <a:pt x="64566" y="406400"/>
                    <a:pt x="42216" y="397142"/>
                    <a:pt x="25737" y="380663"/>
                  </a:cubicBezTo>
                  <a:cubicBezTo>
                    <a:pt x="9258" y="364184"/>
                    <a:pt x="0" y="341834"/>
                    <a:pt x="0" y="318529"/>
                  </a:cubicBezTo>
                  <a:lnTo>
                    <a:pt x="0" y="87871"/>
                  </a:lnTo>
                  <a:cubicBezTo>
                    <a:pt x="0" y="64566"/>
                    <a:pt x="9258" y="42216"/>
                    <a:pt x="25737" y="25737"/>
                  </a:cubicBezTo>
                  <a:cubicBezTo>
                    <a:pt x="42216" y="9258"/>
                    <a:pt x="64566" y="0"/>
                    <a:pt x="87871" y="0"/>
                  </a:cubicBezTo>
                  <a:close/>
                </a:path>
              </a:pathLst>
            </a:custGeom>
            <a:solidFill>
              <a:srgbClr val="0D3166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14538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20248" y="2624780"/>
            <a:ext cx="3171794" cy="1125397"/>
            <a:chOff x="0" y="0"/>
            <a:chExt cx="114538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5389" cy="406400"/>
            </a:xfrm>
            <a:custGeom>
              <a:avLst/>
              <a:gdLst/>
              <a:ahLst/>
              <a:cxnLst/>
              <a:rect l="l" t="t" r="r" b="b"/>
              <a:pathLst>
                <a:path w="1145389" h="406400">
                  <a:moveTo>
                    <a:pt x="87871" y="0"/>
                  </a:moveTo>
                  <a:lnTo>
                    <a:pt x="1057518" y="0"/>
                  </a:lnTo>
                  <a:cubicBezTo>
                    <a:pt x="1080823" y="0"/>
                    <a:pt x="1103173" y="9258"/>
                    <a:pt x="1119652" y="25737"/>
                  </a:cubicBezTo>
                  <a:cubicBezTo>
                    <a:pt x="1136131" y="42216"/>
                    <a:pt x="1145389" y="64566"/>
                    <a:pt x="1145389" y="87871"/>
                  </a:cubicBezTo>
                  <a:lnTo>
                    <a:pt x="1145389" y="318529"/>
                  </a:lnTo>
                  <a:cubicBezTo>
                    <a:pt x="1145389" y="341834"/>
                    <a:pt x="1136131" y="364184"/>
                    <a:pt x="1119652" y="380663"/>
                  </a:cubicBezTo>
                  <a:cubicBezTo>
                    <a:pt x="1103173" y="397142"/>
                    <a:pt x="1080823" y="406400"/>
                    <a:pt x="1057518" y="406400"/>
                  </a:cubicBezTo>
                  <a:lnTo>
                    <a:pt x="87871" y="406400"/>
                  </a:lnTo>
                  <a:cubicBezTo>
                    <a:pt x="64566" y="406400"/>
                    <a:pt x="42216" y="397142"/>
                    <a:pt x="25737" y="380663"/>
                  </a:cubicBezTo>
                  <a:cubicBezTo>
                    <a:pt x="9258" y="364184"/>
                    <a:pt x="0" y="341834"/>
                    <a:pt x="0" y="318529"/>
                  </a:cubicBezTo>
                  <a:lnTo>
                    <a:pt x="0" y="87871"/>
                  </a:lnTo>
                  <a:cubicBezTo>
                    <a:pt x="0" y="64566"/>
                    <a:pt x="9258" y="42216"/>
                    <a:pt x="25737" y="25737"/>
                  </a:cubicBezTo>
                  <a:cubicBezTo>
                    <a:pt x="42216" y="9258"/>
                    <a:pt x="64566" y="0"/>
                    <a:pt x="87871" y="0"/>
                  </a:cubicBezTo>
                  <a:close/>
                </a:path>
              </a:pathLst>
            </a:custGeom>
            <a:solidFill>
              <a:srgbClr val="0D3166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14538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34676" y="3884728"/>
            <a:ext cx="3110546" cy="1027701"/>
            <a:chOff x="0" y="0"/>
            <a:chExt cx="1065358" cy="3519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5358" cy="351986"/>
            </a:xfrm>
            <a:custGeom>
              <a:avLst/>
              <a:gdLst/>
              <a:ahLst/>
              <a:cxnLst/>
              <a:rect l="l" t="t" r="r" b="b"/>
              <a:pathLst>
                <a:path w="1065358" h="351986">
                  <a:moveTo>
                    <a:pt x="0" y="0"/>
                  </a:moveTo>
                  <a:lnTo>
                    <a:pt x="1065358" y="0"/>
                  </a:lnTo>
                  <a:lnTo>
                    <a:pt x="1065358" y="351986"/>
                  </a:lnTo>
                  <a:lnTo>
                    <a:pt x="0" y="3519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065358" cy="313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67200" y="420145"/>
            <a:ext cx="12221978" cy="10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7918" b="1" dirty="0">
                <a:solidFill>
                  <a:srgbClr val="103C7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COGNITIVE BIASES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17872" y="2724323"/>
            <a:ext cx="3060954" cy="76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918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AVAILABILITY HEURISTIC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31088" y="2732231"/>
            <a:ext cx="3060954" cy="76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8"/>
              </a:lnSpc>
              <a:spcBef>
                <a:spcPct val="0"/>
              </a:spcBef>
            </a:pPr>
            <a:r>
              <a:rPr lang="en-US" sz="2918" b="1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FRAMING EFFECT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77787" y="1553032"/>
            <a:ext cx="853242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599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How Mental Shortcuts Lead to Misinterpretation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38666" y="3934991"/>
            <a:ext cx="3819366" cy="93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2414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VISUAL </a:t>
            </a:r>
            <a:r>
              <a:rPr lang="en-US" sz="2414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PITFALLS</a:t>
            </a:r>
            <a:r>
              <a:rPr lang="en-US" sz="2414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</a:t>
            </a:r>
          </a:p>
          <a:p>
            <a:pPr algn="ctr">
              <a:lnSpc>
                <a:spcPts val="2414"/>
              </a:lnSpc>
              <a:spcBef>
                <a:spcPct val="0"/>
              </a:spcBef>
            </a:pPr>
            <a:r>
              <a:rPr lang="en-US" sz="2414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Isolated spikes &amp; Truncated Y-axes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7307" y="10000571"/>
            <a:ext cx="7972310" cy="24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Mental Health America https://mhanational.org/mental-health-and-covid-19-april-2022-data </a:t>
            </a:r>
          </a:p>
        </p:txBody>
      </p:sp>
      <p:sp>
        <p:nvSpPr>
          <p:cNvPr id="15" name="Freeform 15"/>
          <p:cNvSpPr/>
          <p:nvPr/>
        </p:nvSpPr>
        <p:spPr>
          <a:xfrm>
            <a:off x="526360" y="3708782"/>
            <a:ext cx="8532426" cy="5797306"/>
          </a:xfrm>
          <a:custGeom>
            <a:avLst/>
            <a:gdLst/>
            <a:ahLst/>
            <a:cxnLst/>
            <a:rect l="l" t="t" r="r" b="b"/>
            <a:pathLst>
              <a:path w="6449148" h="4372742">
                <a:moveTo>
                  <a:pt x="0" y="0"/>
                </a:moveTo>
                <a:lnTo>
                  <a:pt x="6449148" y="0"/>
                </a:lnTo>
                <a:lnTo>
                  <a:pt x="6449148" y="4372742"/>
                </a:lnTo>
                <a:lnTo>
                  <a:pt x="0" y="437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C9D83889-A4FE-CC99-B48D-F829908BF933}"/>
              </a:ext>
            </a:extLst>
          </p:cNvPr>
          <p:cNvGrpSpPr/>
          <p:nvPr/>
        </p:nvGrpSpPr>
        <p:grpSpPr>
          <a:xfrm>
            <a:off x="12329991" y="3934991"/>
            <a:ext cx="3110546" cy="933797"/>
            <a:chOff x="0" y="0"/>
            <a:chExt cx="1065358" cy="351986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2EEFA32-DDC0-9313-823A-E128C96C6B18}"/>
                </a:ext>
              </a:extLst>
            </p:cNvPr>
            <p:cNvSpPr/>
            <p:nvPr/>
          </p:nvSpPr>
          <p:spPr>
            <a:xfrm>
              <a:off x="0" y="0"/>
              <a:ext cx="1065358" cy="351986"/>
            </a:xfrm>
            <a:custGeom>
              <a:avLst/>
              <a:gdLst/>
              <a:ahLst/>
              <a:cxnLst/>
              <a:rect l="l" t="t" r="r" b="b"/>
              <a:pathLst>
                <a:path w="1065358" h="351986">
                  <a:moveTo>
                    <a:pt x="0" y="0"/>
                  </a:moveTo>
                  <a:lnTo>
                    <a:pt x="1065358" y="0"/>
                  </a:lnTo>
                  <a:lnTo>
                    <a:pt x="1065358" y="351986"/>
                  </a:lnTo>
                  <a:lnTo>
                    <a:pt x="0" y="3519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68B3242F-4B31-70C1-BD4D-F8953847FDF5}"/>
                </a:ext>
              </a:extLst>
            </p:cNvPr>
            <p:cNvSpPr txBox="1"/>
            <p:nvPr/>
          </p:nvSpPr>
          <p:spPr>
            <a:xfrm>
              <a:off x="0" y="38100"/>
              <a:ext cx="1065358" cy="313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6" name="TextBox 21">
            <a:extLst>
              <a:ext uri="{FF2B5EF4-FFF2-40B4-BE49-F238E27FC236}">
                <a16:creationId xmlns:a16="http://schemas.microsoft.com/office/drawing/2014/main" id="{974C8B94-3E71-F2EA-197E-89E18189B3F5}"/>
              </a:ext>
            </a:extLst>
          </p:cNvPr>
          <p:cNvSpPr txBox="1"/>
          <p:nvPr/>
        </p:nvSpPr>
        <p:spPr>
          <a:xfrm>
            <a:off x="11975581" y="4070747"/>
            <a:ext cx="38193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2414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VISUAL </a:t>
            </a:r>
            <a:r>
              <a:rPr lang="en-US" sz="2414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PITFALL</a:t>
            </a:r>
            <a:r>
              <a:rPr lang="en-US" sz="2414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</a:t>
            </a:r>
          </a:p>
          <a:p>
            <a:pPr algn="ctr">
              <a:lnSpc>
                <a:spcPts val="2414"/>
              </a:lnSpc>
              <a:spcBef>
                <a:spcPct val="0"/>
              </a:spcBef>
            </a:pPr>
            <a:r>
              <a:rPr lang="en-US" sz="2414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Cumulative Graphs</a:t>
            </a:r>
          </a:p>
        </p:txBody>
      </p:sp>
      <p:sp>
        <p:nvSpPr>
          <p:cNvPr id="16" name="Freeform 16"/>
          <p:cNvSpPr/>
          <p:nvPr/>
        </p:nvSpPr>
        <p:spPr>
          <a:xfrm>
            <a:off x="9413196" y="3837076"/>
            <a:ext cx="8702243" cy="6120641"/>
          </a:xfrm>
          <a:custGeom>
            <a:avLst/>
            <a:gdLst/>
            <a:ahLst/>
            <a:cxnLst/>
            <a:rect l="l" t="t" r="r" b="b"/>
            <a:pathLst>
              <a:path w="6335246" h="4433566">
                <a:moveTo>
                  <a:pt x="0" y="0"/>
                </a:moveTo>
                <a:lnTo>
                  <a:pt x="6335245" y="0"/>
                </a:lnTo>
                <a:lnTo>
                  <a:pt x="6335245" y="4433567"/>
                </a:lnTo>
                <a:lnTo>
                  <a:pt x="0" y="4433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15" grpId="0" animBg="1"/>
      <p:bldP spid="26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719970" y="2601065"/>
            <a:ext cx="3747934" cy="1266591"/>
            <a:chOff x="0" y="0"/>
            <a:chExt cx="114538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389" cy="406400"/>
            </a:xfrm>
            <a:custGeom>
              <a:avLst/>
              <a:gdLst/>
              <a:ahLst/>
              <a:cxnLst/>
              <a:rect l="l" t="t" r="r" b="b"/>
              <a:pathLst>
                <a:path w="1145389" h="406400">
                  <a:moveTo>
                    <a:pt x="64087" y="0"/>
                  </a:moveTo>
                  <a:lnTo>
                    <a:pt x="1081302" y="0"/>
                  </a:lnTo>
                  <a:cubicBezTo>
                    <a:pt x="1116696" y="0"/>
                    <a:pt x="1145389" y="28693"/>
                    <a:pt x="1145389" y="64087"/>
                  </a:cubicBezTo>
                  <a:lnTo>
                    <a:pt x="1145389" y="342313"/>
                  </a:lnTo>
                  <a:cubicBezTo>
                    <a:pt x="1145389" y="377707"/>
                    <a:pt x="1116696" y="406400"/>
                    <a:pt x="1081302" y="406400"/>
                  </a:cubicBezTo>
                  <a:lnTo>
                    <a:pt x="64087" y="406400"/>
                  </a:lnTo>
                  <a:cubicBezTo>
                    <a:pt x="28693" y="406400"/>
                    <a:pt x="0" y="377707"/>
                    <a:pt x="0" y="342313"/>
                  </a:cubicBezTo>
                  <a:lnTo>
                    <a:pt x="0" y="64087"/>
                  </a:lnTo>
                  <a:cubicBezTo>
                    <a:pt x="0" y="28693"/>
                    <a:pt x="28693" y="0"/>
                    <a:pt x="64087" y="0"/>
                  </a:cubicBezTo>
                  <a:close/>
                </a:path>
              </a:pathLst>
            </a:custGeom>
            <a:solidFill>
              <a:srgbClr val="0D3166">
                <a:alpha val="25882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14538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39107" y="2601066"/>
            <a:ext cx="3628924" cy="1119466"/>
            <a:chOff x="0" y="0"/>
            <a:chExt cx="114538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5389" cy="406400"/>
            </a:xfrm>
            <a:custGeom>
              <a:avLst/>
              <a:gdLst/>
              <a:ahLst/>
              <a:cxnLst/>
              <a:rect l="l" t="t" r="r" b="b"/>
              <a:pathLst>
                <a:path w="1145389" h="406400">
                  <a:moveTo>
                    <a:pt x="64087" y="0"/>
                  </a:moveTo>
                  <a:lnTo>
                    <a:pt x="1081302" y="0"/>
                  </a:lnTo>
                  <a:cubicBezTo>
                    <a:pt x="1116696" y="0"/>
                    <a:pt x="1145389" y="28693"/>
                    <a:pt x="1145389" y="64087"/>
                  </a:cubicBezTo>
                  <a:lnTo>
                    <a:pt x="1145389" y="342313"/>
                  </a:lnTo>
                  <a:cubicBezTo>
                    <a:pt x="1145389" y="377707"/>
                    <a:pt x="1116696" y="406400"/>
                    <a:pt x="1081302" y="406400"/>
                  </a:cubicBezTo>
                  <a:lnTo>
                    <a:pt x="64087" y="406400"/>
                  </a:lnTo>
                  <a:cubicBezTo>
                    <a:pt x="28693" y="406400"/>
                    <a:pt x="0" y="377707"/>
                    <a:pt x="0" y="342313"/>
                  </a:cubicBezTo>
                  <a:lnTo>
                    <a:pt x="0" y="64087"/>
                  </a:lnTo>
                  <a:cubicBezTo>
                    <a:pt x="0" y="28693"/>
                    <a:pt x="28693" y="0"/>
                    <a:pt x="64087" y="0"/>
                  </a:cubicBezTo>
                  <a:close/>
                </a:path>
              </a:pathLst>
            </a:custGeom>
            <a:solidFill>
              <a:srgbClr val="0D3166">
                <a:alpha val="25882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14538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81118" y="4130301"/>
            <a:ext cx="2870874" cy="900964"/>
            <a:chOff x="0" y="0"/>
            <a:chExt cx="1065358" cy="2372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5358" cy="237291"/>
            </a:xfrm>
            <a:custGeom>
              <a:avLst/>
              <a:gdLst/>
              <a:ahLst/>
              <a:cxnLst/>
              <a:rect l="l" t="t" r="r" b="b"/>
              <a:pathLst>
                <a:path w="1065358" h="237291">
                  <a:moveTo>
                    <a:pt x="0" y="0"/>
                  </a:moveTo>
                  <a:lnTo>
                    <a:pt x="1065358" y="0"/>
                  </a:lnTo>
                  <a:lnTo>
                    <a:pt x="1065358" y="237291"/>
                  </a:lnTo>
                  <a:lnTo>
                    <a:pt x="0" y="237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065358" cy="199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03697" y="4002282"/>
            <a:ext cx="4966800" cy="75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VISUAL </a:t>
            </a:r>
            <a:r>
              <a:rPr lang="en-US" sz="2400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PITFALL</a:t>
            </a: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Distorted Scaling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3236008" y="3913602"/>
            <a:ext cx="3077766" cy="932759"/>
          </a:xfrm>
          <a:custGeom>
            <a:avLst/>
            <a:gdLst/>
            <a:ahLst/>
            <a:cxnLst/>
            <a:rect l="l" t="t" r="r" b="b"/>
            <a:pathLst>
              <a:path w="1065358" h="245665">
                <a:moveTo>
                  <a:pt x="0" y="0"/>
                </a:moveTo>
                <a:lnTo>
                  <a:pt x="1065358" y="0"/>
                </a:lnTo>
                <a:lnTo>
                  <a:pt x="1065358" y="245665"/>
                </a:lnTo>
                <a:lnTo>
                  <a:pt x="0" y="2456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000000"/>
            </a:solidFill>
            <a:prstDash val="dash"/>
            <a:miter/>
          </a:ln>
        </p:spPr>
        <p:txBody>
          <a:bodyPr/>
          <a:lstStyle/>
          <a:p>
            <a:endParaRPr lang="en-US" sz="1050" dirty="0"/>
          </a:p>
        </p:txBody>
      </p:sp>
      <p:sp>
        <p:nvSpPr>
          <p:cNvPr id="15" name="TextBox 15"/>
          <p:cNvSpPr txBox="1"/>
          <p:nvPr/>
        </p:nvSpPr>
        <p:spPr>
          <a:xfrm>
            <a:off x="2999282" y="4323605"/>
            <a:ext cx="3947726" cy="7880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sp>
        <p:nvSpPr>
          <p:cNvPr id="17" name="Freeform 17"/>
          <p:cNvSpPr/>
          <p:nvPr/>
        </p:nvSpPr>
        <p:spPr>
          <a:xfrm>
            <a:off x="103098" y="3867656"/>
            <a:ext cx="8595433" cy="5695444"/>
          </a:xfrm>
          <a:custGeom>
            <a:avLst/>
            <a:gdLst/>
            <a:ahLst/>
            <a:cxnLst/>
            <a:rect l="l" t="t" r="r" b="b"/>
            <a:pathLst>
              <a:path w="6294725" h="3525046">
                <a:moveTo>
                  <a:pt x="0" y="0"/>
                </a:moveTo>
                <a:lnTo>
                  <a:pt x="6294725" y="0"/>
                </a:lnTo>
                <a:lnTo>
                  <a:pt x="6294725" y="3525045"/>
                </a:lnTo>
                <a:lnTo>
                  <a:pt x="0" y="352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820097" y="2662364"/>
            <a:ext cx="3947726" cy="977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MAGNITUDE PERCEPTION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47379" y="4224709"/>
            <a:ext cx="4538351" cy="75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VISUAL </a:t>
            </a:r>
            <a:r>
              <a:rPr lang="en-US" sz="2400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PITFALL</a:t>
            </a: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Heat Maps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29536" y="414237"/>
            <a:ext cx="14228927" cy="10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7918" b="1">
                <a:solidFill>
                  <a:srgbClr val="103C7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PERCEPTUAL CHALLENGES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93995" y="2681483"/>
            <a:ext cx="4196924" cy="977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COLOUR PSYCHOLOGY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57948" y="1556505"/>
            <a:ext cx="10369821" cy="342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599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Why Our Brains Struggle with Certain Visual Features</a:t>
            </a:r>
          </a:p>
        </p:txBody>
      </p:sp>
      <p:sp>
        <p:nvSpPr>
          <p:cNvPr id="2" name="Freeform 2"/>
          <p:cNvSpPr/>
          <p:nvPr/>
        </p:nvSpPr>
        <p:spPr>
          <a:xfrm>
            <a:off x="8658695" y="3808584"/>
            <a:ext cx="9526207" cy="5070965"/>
          </a:xfrm>
          <a:custGeom>
            <a:avLst/>
            <a:gdLst/>
            <a:ahLst/>
            <a:cxnLst/>
            <a:rect l="l" t="t" r="r" b="b"/>
            <a:pathLst>
              <a:path w="9306677" h="4319121">
                <a:moveTo>
                  <a:pt x="0" y="0"/>
                </a:moveTo>
                <a:lnTo>
                  <a:pt x="9306677" y="0"/>
                </a:lnTo>
                <a:lnTo>
                  <a:pt x="9306677" y="4319121"/>
                </a:lnTo>
                <a:lnTo>
                  <a:pt x="0" y="4319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950248" y="3828963"/>
            <a:ext cx="8863482" cy="6338926"/>
          </a:xfrm>
          <a:custGeom>
            <a:avLst/>
            <a:gdLst/>
            <a:ahLst/>
            <a:cxnLst/>
            <a:rect l="l" t="t" r="r" b="b"/>
            <a:pathLst>
              <a:path w="3901659" h="3194483">
                <a:moveTo>
                  <a:pt x="0" y="0"/>
                </a:moveTo>
                <a:lnTo>
                  <a:pt x="3901658" y="0"/>
                </a:lnTo>
                <a:lnTo>
                  <a:pt x="3901658" y="3194483"/>
                </a:lnTo>
                <a:lnTo>
                  <a:pt x="0" y="3194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/>
      <p:bldP spid="19" grpId="0"/>
      <p:bldP spid="21" grpId="0"/>
      <p:bldP spid="2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63962" y="2567111"/>
            <a:ext cx="3257810" cy="1398389"/>
            <a:chOff x="0" y="0"/>
            <a:chExt cx="114538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389" cy="406400"/>
            </a:xfrm>
            <a:custGeom>
              <a:avLst/>
              <a:gdLst/>
              <a:ahLst/>
              <a:cxnLst/>
              <a:rect l="l" t="t" r="r" b="b"/>
              <a:pathLst>
                <a:path w="1145389" h="406400">
                  <a:moveTo>
                    <a:pt x="64087" y="0"/>
                  </a:moveTo>
                  <a:lnTo>
                    <a:pt x="1081302" y="0"/>
                  </a:lnTo>
                  <a:cubicBezTo>
                    <a:pt x="1116696" y="0"/>
                    <a:pt x="1145389" y="28693"/>
                    <a:pt x="1145389" y="64087"/>
                  </a:cubicBezTo>
                  <a:lnTo>
                    <a:pt x="1145389" y="342313"/>
                  </a:lnTo>
                  <a:cubicBezTo>
                    <a:pt x="1145389" y="377707"/>
                    <a:pt x="1116696" y="406400"/>
                    <a:pt x="1081302" y="406400"/>
                  </a:cubicBezTo>
                  <a:lnTo>
                    <a:pt x="64087" y="406400"/>
                  </a:lnTo>
                  <a:cubicBezTo>
                    <a:pt x="28693" y="406400"/>
                    <a:pt x="0" y="377707"/>
                    <a:pt x="0" y="342313"/>
                  </a:cubicBezTo>
                  <a:lnTo>
                    <a:pt x="0" y="64087"/>
                  </a:lnTo>
                  <a:cubicBezTo>
                    <a:pt x="0" y="28693"/>
                    <a:pt x="28693" y="0"/>
                    <a:pt x="64087" y="0"/>
                  </a:cubicBezTo>
                  <a:close/>
                </a:path>
              </a:pathLst>
            </a:custGeom>
            <a:solidFill>
              <a:srgbClr val="0D3166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14538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7339" y="2651066"/>
            <a:ext cx="4348899" cy="1219751"/>
            <a:chOff x="0" y="0"/>
            <a:chExt cx="1363022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3022" cy="406400"/>
            </a:xfrm>
            <a:custGeom>
              <a:avLst/>
              <a:gdLst/>
              <a:ahLst/>
              <a:cxnLst/>
              <a:rect l="l" t="t" r="r" b="b"/>
              <a:pathLst>
                <a:path w="1363022" h="406400">
                  <a:moveTo>
                    <a:pt x="53855" y="0"/>
                  </a:moveTo>
                  <a:lnTo>
                    <a:pt x="1309167" y="0"/>
                  </a:lnTo>
                  <a:cubicBezTo>
                    <a:pt x="1338910" y="0"/>
                    <a:pt x="1363022" y="24111"/>
                    <a:pt x="1363022" y="53855"/>
                  </a:cubicBezTo>
                  <a:lnTo>
                    <a:pt x="1363022" y="352545"/>
                  </a:lnTo>
                  <a:cubicBezTo>
                    <a:pt x="1363022" y="382289"/>
                    <a:pt x="1338910" y="406400"/>
                    <a:pt x="1309167" y="406400"/>
                  </a:cubicBezTo>
                  <a:lnTo>
                    <a:pt x="53855" y="406400"/>
                  </a:lnTo>
                  <a:cubicBezTo>
                    <a:pt x="24111" y="406400"/>
                    <a:pt x="0" y="382289"/>
                    <a:pt x="0" y="352545"/>
                  </a:cubicBezTo>
                  <a:lnTo>
                    <a:pt x="0" y="53855"/>
                  </a:lnTo>
                  <a:cubicBezTo>
                    <a:pt x="0" y="24111"/>
                    <a:pt x="24111" y="0"/>
                    <a:pt x="53855" y="0"/>
                  </a:cubicBezTo>
                  <a:close/>
                </a:path>
              </a:pathLst>
            </a:custGeom>
            <a:solidFill>
              <a:srgbClr val="0D3166">
                <a:alpha val="25882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363022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10149" y="4222359"/>
            <a:ext cx="3215934" cy="972500"/>
            <a:chOff x="0" y="0"/>
            <a:chExt cx="1065358" cy="2561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5358" cy="256132"/>
            </a:xfrm>
            <a:custGeom>
              <a:avLst/>
              <a:gdLst/>
              <a:ahLst/>
              <a:cxnLst/>
              <a:rect l="l" t="t" r="r" b="b"/>
              <a:pathLst>
                <a:path w="1065358" h="256132">
                  <a:moveTo>
                    <a:pt x="0" y="0"/>
                  </a:moveTo>
                  <a:lnTo>
                    <a:pt x="1065358" y="0"/>
                  </a:lnTo>
                  <a:lnTo>
                    <a:pt x="1065358" y="256132"/>
                  </a:lnTo>
                  <a:lnTo>
                    <a:pt x="0" y="256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065358" cy="218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56239" y="4158581"/>
            <a:ext cx="3695700" cy="1152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VISUAL </a:t>
            </a:r>
            <a:r>
              <a:rPr lang="en-US" sz="2400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PITFALL</a:t>
            </a: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Cherry-Picked Timeframes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25267" y="4133016"/>
            <a:ext cx="2789474" cy="1295845"/>
          </a:xfrm>
          <a:custGeom>
            <a:avLst/>
            <a:gdLst/>
            <a:ahLst/>
            <a:cxnLst/>
            <a:rect l="l" t="t" r="r" b="b"/>
            <a:pathLst>
              <a:path w="1065358" h="332874">
                <a:moveTo>
                  <a:pt x="0" y="0"/>
                </a:moveTo>
                <a:lnTo>
                  <a:pt x="1065358" y="0"/>
                </a:lnTo>
                <a:lnTo>
                  <a:pt x="1065358" y="332874"/>
                </a:lnTo>
                <a:lnTo>
                  <a:pt x="0" y="3328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000000"/>
            </a:solidFill>
            <a:prstDash val="dash"/>
            <a:miter/>
          </a:ln>
        </p:spPr>
        <p:txBody>
          <a:bodyPr/>
          <a:lstStyle/>
          <a:p>
            <a:endParaRPr lang="en-US" sz="1400"/>
          </a:p>
        </p:txBody>
      </p:sp>
      <p:grpSp>
        <p:nvGrpSpPr>
          <p:cNvPr id="15" name="Group 15"/>
          <p:cNvGrpSpPr/>
          <p:nvPr/>
        </p:nvGrpSpPr>
        <p:grpSpPr>
          <a:xfrm>
            <a:off x="13598762" y="2572973"/>
            <a:ext cx="3220162" cy="1260185"/>
            <a:chOff x="0" y="0"/>
            <a:chExt cx="114538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45389" cy="406400"/>
            </a:xfrm>
            <a:custGeom>
              <a:avLst/>
              <a:gdLst/>
              <a:ahLst/>
              <a:cxnLst/>
              <a:rect l="l" t="t" r="r" b="b"/>
              <a:pathLst>
                <a:path w="1145389" h="406400">
                  <a:moveTo>
                    <a:pt x="64087" y="0"/>
                  </a:moveTo>
                  <a:lnTo>
                    <a:pt x="1081302" y="0"/>
                  </a:lnTo>
                  <a:cubicBezTo>
                    <a:pt x="1116696" y="0"/>
                    <a:pt x="1145389" y="28693"/>
                    <a:pt x="1145389" y="64087"/>
                  </a:cubicBezTo>
                  <a:lnTo>
                    <a:pt x="1145389" y="342313"/>
                  </a:lnTo>
                  <a:cubicBezTo>
                    <a:pt x="1145389" y="377707"/>
                    <a:pt x="1116696" y="406400"/>
                    <a:pt x="1081302" y="406400"/>
                  </a:cubicBezTo>
                  <a:lnTo>
                    <a:pt x="64087" y="406400"/>
                  </a:lnTo>
                  <a:cubicBezTo>
                    <a:pt x="28693" y="406400"/>
                    <a:pt x="0" y="377707"/>
                    <a:pt x="0" y="342313"/>
                  </a:cubicBezTo>
                  <a:lnTo>
                    <a:pt x="0" y="64087"/>
                  </a:lnTo>
                  <a:cubicBezTo>
                    <a:pt x="0" y="28693"/>
                    <a:pt x="28693" y="0"/>
                    <a:pt x="64087" y="0"/>
                  </a:cubicBezTo>
                  <a:close/>
                </a:path>
              </a:pathLst>
            </a:custGeom>
            <a:solidFill>
              <a:srgbClr val="0D3166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14538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02369" y="4106576"/>
            <a:ext cx="3012948" cy="900964"/>
            <a:chOff x="0" y="0"/>
            <a:chExt cx="1065358" cy="2372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5358" cy="237291"/>
            </a:xfrm>
            <a:custGeom>
              <a:avLst/>
              <a:gdLst/>
              <a:ahLst/>
              <a:cxnLst/>
              <a:rect l="l" t="t" r="r" b="b"/>
              <a:pathLst>
                <a:path w="1065358" h="237291">
                  <a:moveTo>
                    <a:pt x="0" y="0"/>
                  </a:moveTo>
                  <a:lnTo>
                    <a:pt x="1065358" y="0"/>
                  </a:lnTo>
                  <a:lnTo>
                    <a:pt x="1065358" y="237291"/>
                  </a:lnTo>
                  <a:lnTo>
                    <a:pt x="0" y="237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1065358" cy="199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172313" y="4062827"/>
            <a:ext cx="8377131" cy="6148710"/>
          </a:xfrm>
          <a:custGeom>
            <a:avLst/>
            <a:gdLst/>
            <a:ahLst/>
            <a:cxnLst/>
            <a:rect l="l" t="t" r="r" b="b"/>
            <a:pathLst>
              <a:path w="6345423" h="3371006">
                <a:moveTo>
                  <a:pt x="0" y="0"/>
                </a:moveTo>
                <a:lnTo>
                  <a:pt x="6345423" y="0"/>
                </a:lnTo>
                <a:lnTo>
                  <a:pt x="6345423" y="3371006"/>
                </a:lnTo>
                <a:lnTo>
                  <a:pt x="0" y="3371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9817" y="5046231"/>
            <a:ext cx="9330895" cy="3782965"/>
          </a:xfrm>
          <a:custGeom>
            <a:avLst/>
            <a:gdLst/>
            <a:ahLst/>
            <a:cxnLst/>
            <a:rect l="l" t="t" r="r" b="b"/>
            <a:pathLst>
              <a:path w="7848629" h="3159073">
                <a:moveTo>
                  <a:pt x="0" y="0"/>
                </a:moveTo>
                <a:lnTo>
                  <a:pt x="7848629" y="0"/>
                </a:lnTo>
                <a:lnTo>
                  <a:pt x="7848629" y="3159073"/>
                </a:lnTo>
                <a:lnTo>
                  <a:pt x="0" y="3159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176966" y="2748393"/>
            <a:ext cx="4797887" cy="97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FEAR-BASED INTERPRETATION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48941" y="4293968"/>
            <a:ext cx="4538351" cy="75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VISUAL </a:t>
            </a:r>
            <a:r>
              <a:rPr lang="en-US" sz="2400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PITFALL</a:t>
            </a: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Dramatic </a:t>
            </a:r>
            <a:r>
              <a:rPr lang="en-US" sz="2400" dirty="0" err="1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Colouring</a:t>
            </a:r>
            <a:endParaRPr lang="en-US" sz="2400" dirty="0">
              <a:solidFill>
                <a:srgbClr val="0D3166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381704" y="414237"/>
            <a:ext cx="14228927" cy="10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7918" b="1">
                <a:solidFill>
                  <a:srgbClr val="103C7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EMOTIONAL FACTORS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94405" y="2748393"/>
            <a:ext cx="4196924" cy="97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COLOUR </a:t>
            </a:r>
            <a:r>
              <a:rPr lang="en-US" sz="2800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PSYCHOLOGY</a:t>
            </a:r>
            <a:endParaRPr lang="en-US" sz="3200" b="1" dirty="0">
              <a:solidFill>
                <a:srgbClr val="0D3166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226428" y="1532801"/>
            <a:ext cx="10327771" cy="336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599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How Visual Design Triggers Fear, Urgency, and Misjudgment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072280" y="4184939"/>
            <a:ext cx="4538351" cy="75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VISUAL </a:t>
            </a:r>
            <a:r>
              <a:rPr lang="en-US" sz="2400" dirty="0">
                <a:solidFill>
                  <a:srgbClr val="BC1823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PITFALL</a:t>
            </a: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400" dirty="0">
                <a:solidFill>
                  <a:srgbClr val="0D31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Dual-Axis Graphs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10381" y="2716597"/>
            <a:ext cx="4196924" cy="97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ILLUSION OF CAUSALITY</a:t>
            </a:r>
          </a:p>
        </p:txBody>
      </p:sp>
      <p:sp>
        <p:nvSpPr>
          <p:cNvPr id="23" name="Freeform 23"/>
          <p:cNvSpPr/>
          <p:nvPr/>
        </p:nvSpPr>
        <p:spPr>
          <a:xfrm>
            <a:off x="4478553" y="4204679"/>
            <a:ext cx="9330894" cy="6180424"/>
          </a:xfrm>
          <a:custGeom>
            <a:avLst/>
            <a:gdLst/>
            <a:ahLst/>
            <a:cxnLst/>
            <a:rect l="l" t="t" r="r" b="b"/>
            <a:pathLst>
              <a:path w="4933469" h="3205459">
                <a:moveTo>
                  <a:pt x="0" y="0"/>
                </a:moveTo>
                <a:lnTo>
                  <a:pt x="4933469" y="0"/>
                </a:lnTo>
                <a:lnTo>
                  <a:pt x="4933469" y="3205459"/>
                </a:lnTo>
                <a:lnTo>
                  <a:pt x="0" y="3205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724218" y="4062827"/>
            <a:ext cx="3588935" cy="6148711"/>
          </a:xfrm>
          <a:custGeom>
            <a:avLst/>
            <a:gdLst/>
            <a:ahLst/>
            <a:cxnLst/>
            <a:rect l="l" t="t" r="r" b="b"/>
            <a:pathLst>
              <a:path w="2031463" h="4636119">
                <a:moveTo>
                  <a:pt x="0" y="0"/>
                </a:moveTo>
                <a:lnTo>
                  <a:pt x="2031463" y="0"/>
                </a:lnTo>
                <a:lnTo>
                  <a:pt x="2031463" y="4636120"/>
                </a:lnTo>
                <a:lnTo>
                  <a:pt x="0" y="4636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7714913" y="4040783"/>
            <a:ext cx="10059835" cy="5770406"/>
          </a:xfrm>
          <a:custGeom>
            <a:avLst/>
            <a:gdLst/>
            <a:ahLst/>
            <a:cxnLst/>
            <a:rect l="l" t="t" r="r" b="b"/>
            <a:pathLst>
              <a:path w="5918140" h="2768844">
                <a:moveTo>
                  <a:pt x="0" y="0"/>
                </a:moveTo>
                <a:lnTo>
                  <a:pt x="5918141" y="0"/>
                </a:lnTo>
                <a:lnTo>
                  <a:pt x="5918141" y="2768844"/>
                </a:lnTo>
                <a:lnTo>
                  <a:pt x="0" y="2768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 animBg="1"/>
      <p:bldP spid="13" grpId="1" animBg="1"/>
      <p:bldP spid="21" grpId="0" animBg="1"/>
      <p:bldP spid="21" grpId="1" animBg="1"/>
      <p:bldP spid="22" grpId="0" animBg="1"/>
      <p:bldP spid="22" grpId="1" animBg="1"/>
      <p:bldP spid="26" grpId="0"/>
      <p:bldP spid="27" grpId="0"/>
      <p:bldP spid="27" grpId="1"/>
      <p:bldP spid="29" grpId="0"/>
      <p:bldP spid="31" grpId="0"/>
      <p:bldP spid="32" grpId="0"/>
      <p:bldP spid="23" grpId="0" animBg="1"/>
      <p:bldP spid="23" grpId="1" animBg="1"/>
      <p:bldP spid="24" grpId="0" animBg="1"/>
      <p:bldP spid="24" grpId="1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94873" y="5567762"/>
            <a:ext cx="4797887" cy="915099"/>
            <a:chOff x="-49327" y="111479"/>
            <a:chExt cx="6397183" cy="1220131"/>
          </a:xfrm>
        </p:grpSpPr>
        <p:sp>
          <p:nvSpPr>
            <p:cNvPr id="3" name="TextBox 3"/>
            <p:cNvSpPr txBox="1"/>
            <p:nvPr/>
          </p:nvSpPr>
          <p:spPr>
            <a:xfrm>
              <a:off x="-49327" y="161547"/>
              <a:ext cx="6397183" cy="1170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1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D31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TRUST IN MH INTERVENTIONS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1014488" y="111479"/>
              <a:ext cx="0" cy="673997"/>
            </a:xfrm>
            <a:prstGeom prst="line">
              <a:avLst/>
            </a:prstGeom>
            <a:ln w="88900" cap="flat">
              <a:solidFill>
                <a:srgbClr val="0D3166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71981" y="5624578"/>
            <a:ext cx="4797887" cy="552349"/>
            <a:chOff x="0" y="-76868"/>
            <a:chExt cx="6397183" cy="736466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49"/>
              <a:ext cx="6397183" cy="55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1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D31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MH STIGMA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344717" y="-76868"/>
              <a:ext cx="10596" cy="736466"/>
            </a:xfrm>
            <a:prstGeom prst="line">
              <a:avLst/>
            </a:prstGeom>
            <a:ln w="88900" cap="flat">
              <a:solidFill>
                <a:srgbClr val="0D3166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sz="1100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11466883" y="7130930"/>
            <a:ext cx="1327990" cy="1327990"/>
          </a:xfrm>
          <a:custGeom>
            <a:avLst/>
            <a:gdLst/>
            <a:ahLst/>
            <a:cxnLst/>
            <a:rect l="l" t="t" r="r" b="b"/>
            <a:pathLst>
              <a:path w="1327990" h="1327990">
                <a:moveTo>
                  <a:pt x="0" y="0"/>
                </a:moveTo>
                <a:lnTo>
                  <a:pt x="1327990" y="0"/>
                </a:lnTo>
                <a:lnTo>
                  <a:pt x="1327990" y="1327990"/>
                </a:lnTo>
                <a:lnTo>
                  <a:pt x="0" y="1327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793137" y="6986899"/>
            <a:ext cx="1458357" cy="1458357"/>
          </a:xfrm>
          <a:custGeom>
            <a:avLst/>
            <a:gdLst/>
            <a:ahLst/>
            <a:cxnLst/>
            <a:rect l="l" t="t" r="r" b="b"/>
            <a:pathLst>
              <a:path w="1458357" h="1458357">
                <a:moveTo>
                  <a:pt x="0" y="0"/>
                </a:moveTo>
                <a:lnTo>
                  <a:pt x="1458357" y="0"/>
                </a:lnTo>
                <a:lnTo>
                  <a:pt x="1458357" y="1458357"/>
                </a:lnTo>
                <a:lnTo>
                  <a:pt x="0" y="1458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413524" y="3619964"/>
            <a:ext cx="1560588" cy="1396726"/>
          </a:xfrm>
          <a:custGeom>
            <a:avLst/>
            <a:gdLst/>
            <a:ahLst/>
            <a:cxnLst/>
            <a:rect l="l" t="t" r="r" b="b"/>
            <a:pathLst>
              <a:path w="1560588" h="1396726">
                <a:moveTo>
                  <a:pt x="0" y="0"/>
                </a:moveTo>
                <a:lnTo>
                  <a:pt x="1560587" y="0"/>
                </a:lnTo>
                <a:lnTo>
                  <a:pt x="1560587" y="1396726"/>
                </a:lnTo>
                <a:lnTo>
                  <a:pt x="0" y="1396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088994" y="3356346"/>
            <a:ext cx="599147" cy="1736657"/>
          </a:xfrm>
          <a:custGeom>
            <a:avLst/>
            <a:gdLst/>
            <a:ahLst/>
            <a:cxnLst/>
            <a:rect l="l" t="t" r="r" b="b"/>
            <a:pathLst>
              <a:path w="599147" h="1736657">
                <a:moveTo>
                  <a:pt x="0" y="0"/>
                </a:moveTo>
                <a:lnTo>
                  <a:pt x="599147" y="0"/>
                </a:lnTo>
                <a:lnTo>
                  <a:pt x="599147" y="1736657"/>
                </a:lnTo>
                <a:lnTo>
                  <a:pt x="0" y="17366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480260" y="2972682"/>
            <a:ext cx="2231392" cy="223139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103C7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864260" y="3356737"/>
            <a:ext cx="1437508" cy="1584031"/>
          </a:xfrm>
          <a:custGeom>
            <a:avLst/>
            <a:gdLst/>
            <a:ahLst/>
            <a:cxnLst/>
            <a:rect l="l" t="t" r="r" b="b"/>
            <a:pathLst>
              <a:path w="1437508" h="1584031">
                <a:moveTo>
                  <a:pt x="0" y="0"/>
                </a:moveTo>
                <a:lnTo>
                  <a:pt x="1437508" y="0"/>
                </a:lnTo>
                <a:lnTo>
                  <a:pt x="1437508" y="1584031"/>
                </a:lnTo>
                <a:lnTo>
                  <a:pt x="0" y="1584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16971" y="712507"/>
            <a:ext cx="14476847" cy="142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9"/>
              </a:lnSpc>
              <a:spcBef>
                <a:spcPct val="0"/>
              </a:spcBef>
            </a:pPr>
            <a:r>
              <a:rPr lang="en-US" sz="5499" b="1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Potential </a:t>
            </a:r>
            <a:r>
              <a:rPr lang="en-US" sz="5499" b="1">
                <a:solidFill>
                  <a:srgbClr val="BC182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Consequences </a:t>
            </a:r>
            <a:r>
              <a:rPr lang="en-US" sz="5499" b="1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of</a:t>
            </a:r>
            <a:r>
              <a:rPr lang="en-US" sz="5499" b="1">
                <a:solidFill>
                  <a:srgbClr val="BC1823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Misinterpreting </a:t>
            </a:r>
            <a:r>
              <a:rPr lang="en-US" sz="5499" b="1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Mental Health Visuals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293737" y="-353782"/>
            <a:ext cx="18581737" cy="3086100"/>
            <a:chOff x="0" y="0"/>
            <a:chExt cx="4893955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93956" cy="812800"/>
            </a:xfrm>
            <a:custGeom>
              <a:avLst/>
              <a:gdLst/>
              <a:ahLst/>
              <a:cxnLst/>
              <a:rect l="l" t="t" r="r" b="b"/>
              <a:pathLst>
                <a:path w="4893956" h="812800">
                  <a:moveTo>
                    <a:pt x="0" y="0"/>
                  </a:moveTo>
                  <a:lnTo>
                    <a:pt x="4893956" y="0"/>
                  </a:lnTo>
                  <a:lnTo>
                    <a:pt x="48939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03C7D">
                <a:alpha val="1098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4893955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5473999"/>
            <a:ext cx="4797887" cy="8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PUBLIC PANIC &amp; MISINFORMATION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91107" y="9109594"/>
            <a:ext cx="4797887" cy="8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MISALLOCATION OF MH RESOURCES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58400" y="9282960"/>
            <a:ext cx="4797887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POOR POLICY DECISIONS</a:t>
            </a:r>
          </a:p>
        </p:txBody>
      </p:sp>
      <p:sp>
        <p:nvSpPr>
          <p:cNvPr id="24" name="Freeform 24"/>
          <p:cNvSpPr/>
          <p:nvPr/>
        </p:nvSpPr>
        <p:spPr>
          <a:xfrm>
            <a:off x="8313321" y="3125320"/>
            <a:ext cx="2231392" cy="22313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33350" cap="sq">
            <a:solidFill>
              <a:srgbClr val="103C7D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TextBox 25"/>
          <p:cNvSpPr txBox="1"/>
          <p:nvPr/>
        </p:nvSpPr>
        <p:spPr>
          <a:xfrm>
            <a:off x="8482065" y="3346847"/>
            <a:ext cx="1813006" cy="17084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sp>
        <p:nvSpPr>
          <p:cNvPr id="27" name="Freeform 27"/>
          <p:cNvSpPr/>
          <p:nvPr/>
        </p:nvSpPr>
        <p:spPr>
          <a:xfrm>
            <a:off x="14078121" y="3100351"/>
            <a:ext cx="2231392" cy="223139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33350" cap="sq">
            <a:solidFill>
              <a:srgbClr val="103C7D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4287314" y="3422769"/>
            <a:ext cx="1813006" cy="17084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9" name="Group 29"/>
          <p:cNvGrpSpPr/>
          <p:nvPr/>
        </p:nvGrpSpPr>
        <p:grpSpPr>
          <a:xfrm>
            <a:off x="5382483" y="6509353"/>
            <a:ext cx="2279663" cy="227966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103C7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088911" y="6682719"/>
            <a:ext cx="2279663" cy="227966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103C7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20" grpId="0"/>
      <p:bldP spid="21" grpId="0"/>
      <p:bldP spid="22" grpId="0"/>
      <p:bldP spid="24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0">
            <a:extLst>
              <a:ext uri="{FF2B5EF4-FFF2-40B4-BE49-F238E27FC236}">
                <a16:creationId xmlns:a16="http://schemas.microsoft.com/office/drawing/2014/main" id="{A060A64F-E50A-EA9D-101A-1DF98642F14D}"/>
              </a:ext>
            </a:extLst>
          </p:cNvPr>
          <p:cNvSpPr txBox="1"/>
          <p:nvPr/>
        </p:nvSpPr>
        <p:spPr>
          <a:xfrm>
            <a:off x="1333499" y="4026000"/>
            <a:ext cx="15621000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CA" sz="3200" dirty="0"/>
              <a:t>Do you think fear-based data visualizations (e.g., red-heavy suicide maps, dramatic spikes) are ever justified if they increase awareness of an issue? Why or why not?</a:t>
            </a:r>
          </a:p>
          <a:p>
            <a:pPr marL="514350" indent="-514350">
              <a:buAutoNum type="arabicPeriod"/>
            </a:pPr>
            <a:endParaRPr lang="en-CA" sz="3200" dirty="0"/>
          </a:p>
          <a:p>
            <a:pPr marL="514350" indent="-514350">
              <a:buAutoNum type="arabicPeriod"/>
            </a:pPr>
            <a:r>
              <a:rPr lang="en-CA" sz="3200" dirty="0"/>
              <a:t>Do you think misleading data visualizations are usually intentional (exploiting “human factors”, or are they just the result of poor design choices?</a:t>
            </a:r>
            <a:br>
              <a:rPr lang="en-CA" sz="3200" dirty="0"/>
            </a:br>
            <a:endParaRPr lang="en-CA" sz="3200" dirty="0"/>
          </a:p>
          <a:p>
            <a:pPr marL="514350" indent="-514350">
              <a:buAutoNum type="arabicPeriod"/>
            </a:pPr>
            <a:r>
              <a:rPr lang="en-CA" sz="3200" dirty="0"/>
              <a:t>What are some key things people should look for to spot a misleading mental health visualization?</a:t>
            </a:r>
            <a:endParaRPr lang="en-US" sz="3200" dirty="0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182D5A71-92C9-3492-5FC8-5A1B09D3B8D8}"/>
              </a:ext>
            </a:extLst>
          </p:cNvPr>
          <p:cNvGrpSpPr/>
          <p:nvPr/>
        </p:nvGrpSpPr>
        <p:grpSpPr>
          <a:xfrm>
            <a:off x="-146869" y="-429354"/>
            <a:ext cx="18581737" cy="3086100"/>
            <a:chOff x="0" y="0"/>
            <a:chExt cx="4893955" cy="812800"/>
          </a:xfrm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85104998-A108-FC4A-384B-2BF7B446AFB1}"/>
                </a:ext>
              </a:extLst>
            </p:cNvPr>
            <p:cNvSpPr/>
            <p:nvPr/>
          </p:nvSpPr>
          <p:spPr>
            <a:xfrm>
              <a:off x="0" y="0"/>
              <a:ext cx="4893956" cy="812800"/>
            </a:xfrm>
            <a:custGeom>
              <a:avLst/>
              <a:gdLst/>
              <a:ahLst/>
              <a:cxnLst/>
              <a:rect l="l" t="t" r="r" b="b"/>
              <a:pathLst>
                <a:path w="4893956" h="812800">
                  <a:moveTo>
                    <a:pt x="0" y="0"/>
                  </a:moveTo>
                  <a:lnTo>
                    <a:pt x="4893956" y="0"/>
                  </a:lnTo>
                  <a:lnTo>
                    <a:pt x="48939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03C7D">
                <a:alpha val="1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A178604E-64AB-CC07-AFCA-4032E27B003A}"/>
                </a:ext>
              </a:extLst>
            </p:cNvPr>
            <p:cNvSpPr txBox="1"/>
            <p:nvPr/>
          </p:nvSpPr>
          <p:spPr>
            <a:xfrm>
              <a:off x="0" y="38100"/>
              <a:ext cx="4893955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6A1DFE84-3797-CC09-AEB0-B0C3E77A2974}"/>
              </a:ext>
            </a:extLst>
          </p:cNvPr>
          <p:cNvSpPr txBox="1"/>
          <p:nvPr/>
        </p:nvSpPr>
        <p:spPr>
          <a:xfrm>
            <a:off x="5181600" y="1084561"/>
            <a:ext cx="1053322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9"/>
              </a:lnSpc>
              <a:spcBef>
                <a:spcPct val="0"/>
              </a:spcBef>
            </a:pPr>
            <a:r>
              <a:rPr lang="en-US" sz="5499" b="1" dirty="0">
                <a:solidFill>
                  <a:srgbClr val="0D31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Discussion Questions</a:t>
            </a:r>
            <a:endParaRPr lang="en-US" sz="5499" b="1" dirty="0">
              <a:solidFill>
                <a:srgbClr val="BC1823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356557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341</Words>
  <Application>Microsoft Macintosh PowerPoint</Application>
  <PresentationFormat>Custom</PresentationFormat>
  <Paragraphs>68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Montserrat Classic Bold</vt:lpstr>
      <vt:lpstr>Arial</vt:lpstr>
      <vt:lpstr>Montserrat</vt:lpstr>
      <vt:lpstr>Canva Sans</vt:lpstr>
      <vt:lpstr>Montserrat Bold</vt:lpstr>
      <vt:lpstr>Montserrat Classic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Risk of Visualizing risk</dc:title>
  <cp:lastModifiedBy>Marlee Salisbury</cp:lastModifiedBy>
  <cp:revision>6</cp:revision>
  <dcterms:created xsi:type="dcterms:W3CDTF">2006-08-16T00:00:00Z</dcterms:created>
  <dcterms:modified xsi:type="dcterms:W3CDTF">2025-02-06T16:03:45Z</dcterms:modified>
  <dc:identifier>DAGeK9KWP_A</dc:identifier>
</cp:coreProperties>
</file>